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2"/>
    <p:sldId id="260" r:id="rId3"/>
    <p:sldId id="256" r:id="rId4"/>
    <p:sldId id="267" r:id="rId5"/>
    <p:sldId id="275" r:id="rId6"/>
    <p:sldId id="265" r:id="rId7"/>
    <p:sldId id="268" r:id="rId8"/>
    <p:sldId id="269" r:id="rId9"/>
    <p:sldId id="270" r:id="rId10"/>
    <p:sldId id="271" r:id="rId11"/>
    <p:sldId id="280" r:id="rId12"/>
    <p:sldId id="281" r:id="rId13"/>
    <p:sldId id="282" r:id="rId14"/>
    <p:sldId id="279" r:id="rId15"/>
    <p:sldId id="276" r:id="rId16"/>
    <p:sldId id="277" r:id="rId17"/>
    <p:sldId id="278" r:id="rId18"/>
    <p:sldId id="284" r:id="rId19"/>
    <p:sldId id="274" r:id="rId20"/>
    <p:sldId id="257" r:id="rId21"/>
    <p:sldId id="283" r:id="rId22"/>
    <p:sldId id="261" r:id="rId23"/>
  </p:sldIdLst>
  <p:sldSz cx="12192000" cy="6858000"/>
  <p:notesSz cx="6858000" cy="9144000"/>
  <p:embeddedFontLst>
    <p:embeddedFont>
      <p:font typeface="KoPub돋움체 Medium" panose="00000600000000000000" pitchFamily="2" charset="-127"/>
      <p:regular r:id="rId24"/>
    </p:embeddedFont>
    <p:embeddedFont>
      <p:font typeface="a옛날사진관4" panose="02020600000000000000" pitchFamily="18" charset="-127"/>
      <p:regular r:id="rId25"/>
    </p:embeddedFont>
    <p:embeddedFont>
      <p:font typeface="a옛날사진관3" panose="02020600000000000000" pitchFamily="18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a옛날사진관5" panose="02020600000000000000" pitchFamily="18" charset="-127"/>
      <p:regular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임 재영" initials="임재" lastIdx="1" clrIdx="0">
    <p:extLst>
      <p:ext uri="{19B8F6BF-5375-455C-9EA6-DF929625EA0E}">
        <p15:presenceInfo xmlns:p15="http://schemas.microsoft.com/office/powerpoint/2012/main" userId="e3249dce55781a8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80808"/>
    <a:srgbClr val="081740"/>
    <a:srgbClr val="000066"/>
    <a:srgbClr val="0000FF"/>
    <a:srgbClr val="727378"/>
    <a:srgbClr val="545559"/>
    <a:srgbClr val="0EF8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C9871-8B44-40BB-875F-B4BCCA400F72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8E8FA-0357-4C14-A4B8-46F88336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302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C9871-8B44-40BB-875F-B4BCCA400F72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8E8FA-0357-4C14-A4B8-46F88336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647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C9871-8B44-40BB-875F-B4BCCA400F72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8E8FA-0357-4C14-A4B8-46F88336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179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C9871-8B44-40BB-875F-B4BCCA400F72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8E8FA-0357-4C14-A4B8-46F88336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032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C9871-8B44-40BB-875F-B4BCCA400F72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8E8FA-0357-4C14-A4B8-46F88336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131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C9871-8B44-40BB-875F-B4BCCA400F72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8E8FA-0357-4C14-A4B8-46F88336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411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C9871-8B44-40BB-875F-B4BCCA400F72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8E8FA-0357-4C14-A4B8-46F88336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369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C9871-8B44-40BB-875F-B4BCCA400F72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8E8FA-0357-4C14-A4B8-46F88336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995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C9871-8B44-40BB-875F-B4BCCA400F72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8E8FA-0357-4C14-A4B8-46F88336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8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C9871-8B44-40BB-875F-B4BCCA400F72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8E8FA-0357-4C14-A4B8-46F88336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10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C9871-8B44-40BB-875F-B4BCCA400F72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8E8FA-0357-4C14-A4B8-46F88336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106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C9871-8B44-40BB-875F-B4BCCA400F72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8E8FA-0357-4C14-A4B8-46F88336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448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이등변 삼각형 3"/>
          <p:cNvSpPr/>
          <p:nvPr/>
        </p:nvSpPr>
        <p:spPr>
          <a:xfrm>
            <a:off x="4512980" y="1827522"/>
            <a:ext cx="3166041" cy="2729346"/>
          </a:xfrm>
          <a:prstGeom prst="triangle">
            <a:avLst/>
          </a:prstGeom>
          <a:noFill/>
          <a:ln w="187325">
            <a:solidFill>
              <a:srgbClr val="0817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95617" y="2798058"/>
            <a:ext cx="28007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 smtClean="0">
                <a:ln w="28575">
                  <a:noFill/>
                </a:ln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G O </a:t>
            </a:r>
            <a:r>
              <a:rPr lang="en-US" altLang="ko-KR" sz="4000" dirty="0" err="1" smtClean="0">
                <a:ln w="28575">
                  <a:noFill/>
                </a:ln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O</a:t>
            </a:r>
            <a:r>
              <a:rPr lang="en-US" altLang="ko-KR" sz="4000" dirty="0" smtClean="0">
                <a:ln w="28575">
                  <a:noFill/>
                </a:ln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 D</a:t>
            </a:r>
          </a:p>
          <a:p>
            <a:pPr algn="ctr"/>
            <a:r>
              <a:rPr lang="en-US" altLang="ko-KR" sz="4000" dirty="0" smtClean="0">
                <a:ln w="28575">
                  <a:noFill/>
                </a:ln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C H O I C E</a:t>
            </a:r>
            <a:endParaRPr lang="ko-KR" altLang="en-US" sz="4000" dirty="0">
              <a:ln w="28575">
                <a:noFill/>
              </a:ln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50281" y="5062451"/>
            <a:ext cx="32640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 err="1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Team_E</a:t>
            </a:r>
            <a:endParaRPr lang="en-US" altLang="ko-KR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r"/>
            <a:endParaRPr lang="en-US" altLang="ko-KR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r"/>
            <a:r>
              <a:rPr lang="en-US" altLang="ko-KR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20164470 </a:t>
            </a:r>
            <a:r>
              <a:rPr lang="ko-KR" altLang="en-US" dirty="0" err="1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임채리</a:t>
            </a:r>
            <a:endParaRPr lang="en-US" altLang="ko-KR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r"/>
            <a:r>
              <a:rPr lang="en-US" altLang="ko-KR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20144805 </a:t>
            </a:r>
            <a:r>
              <a:rPr lang="ko-KR" altLang="en-US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임재영</a:t>
            </a:r>
            <a:endParaRPr lang="en-US" altLang="ko-KR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r"/>
            <a:r>
              <a:rPr lang="en-US" altLang="ko-KR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20164334 </a:t>
            </a:r>
            <a:r>
              <a:rPr lang="ko-KR" altLang="en-US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정수빈</a:t>
            </a:r>
            <a:endParaRPr lang="ko-KR" altLang="en-US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560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563429" y="0"/>
            <a:ext cx="36285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 rot="2700000">
            <a:off x="7148315" y="2038662"/>
            <a:ext cx="2917313" cy="29173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8100000" algn="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5400000">
            <a:off x="980095" y="1701940"/>
            <a:ext cx="383104" cy="33026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006516" y="2027549"/>
            <a:ext cx="110799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800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latin typeface="a옛날사진관5" panose="02020600000000000000" pitchFamily="18" charset="-127"/>
                <a:ea typeface="a옛날사진관5" panose="02020600000000000000" pitchFamily="18" charset="-127"/>
              </a:rPr>
              <a:t>구현</a:t>
            </a:r>
            <a:endParaRPr lang="ko-KR" altLang="en-US" sz="3800" dirty="0">
              <a:ln>
                <a:solidFill>
                  <a:schemeClr val="bg1">
                    <a:alpha val="55000"/>
                  </a:schemeClr>
                </a:solidFill>
              </a:ln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6778" y="2814043"/>
            <a:ext cx="8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구조</a:t>
            </a:r>
            <a:endParaRPr lang="ko-KR" altLang="en-US" sz="1600" b="1" dirty="0">
              <a:ln>
                <a:solidFill>
                  <a:schemeClr val="tx1">
                    <a:alpha val="15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36778" y="3121522"/>
            <a:ext cx="1412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랜덤 이미지</a:t>
            </a:r>
            <a:endParaRPr lang="ko-KR" altLang="en-US" sz="1600" b="1" dirty="0">
              <a:ln>
                <a:solidFill>
                  <a:schemeClr val="tx1">
                    <a:alpha val="15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36778" y="3429000"/>
            <a:ext cx="1412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 선택</a:t>
            </a:r>
            <a:endParaRPr lang="ko-KR" altLang="en-US" sz="1600" b="1" dirty="0">
              <a:ln>
                <a:solidFill>
                  <a:schemeClr val="tx1">
                    <a:alpha val="15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119" y="1136970"/>
            <a:ext cx="4142908" cy="4101779"/>
          </a:xfrm>
          <a:prstGeom prst="diamond">
            <a:avLst/>
          </a:prstGeom>
        </p:spPr>
      </p:pic>
    </p:spTree>
    <p:extLst>
      <p:ext uri="{BB962C8B-B14F-4D97-AF65-F5344CB8AC3E}">
        <p14:creationId xmlns:p14="http://schemas.microsoft.com/office/powerpoint/2010/main" val="369776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>
            <a:off x="447452" y="349729"/>
            <a:ext cx="383104" cy="33026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447451" y="713038"/>
            <a:ext cx="110799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800" dirty="0">
                <a:ln>
                  <a:solidFill>
                    <a:schemeClr val="bg1">
                      <a:alpha val="55000"/>
                    </a:schemeClr>
                  </a:solidFill>
                </a:ln>
                <a:latin typeface="a옛날사진관5" panose="02020600000000000000" pitchFamily="18" charset="-127"/>
                <a:ea typeface="a옛날사진관5" panose="02020600000000000000" pitchFamily="18" charset="-127"/>
              </a:rPr>
              <a:t>구현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085" y="5033081"/>
            <a:ext cx="650296" cy="65029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308" y="1490233"/>
            <a:ext cx="650296" cy="65029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581" y="1490233"/>
            <a:ext cx="650296" cy="65029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820" y="2952327"/>
            <a:ext cx="650296" cy="65029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306" y="5033533"/>
            <a:ext cx="650296" cy="65029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856858" y="1037802"/>
            <a:ext cx="1724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Food_choice.java</a:t>
            </a:r>
            <a:endParaRPr lang="ko-KR" altLang="en-US" sz="1600" b="1" dirty="0">
              <a:ln>
                <a:solidFill>
                  <a:schemeClr val="tx1">
                    <a:alpha val="15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230852" y="2476077"/>
            <a:ext cx="1686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Home_main.java</a:t>
            </a:r>
            <a:endParaRPr lang="ko-KR" altLang="en-US" sz="1600" b="1" dirty="0">
              <a:ln>
                <a:solidFill>
                  <a:schemeClr val="tx1">
                    <a:alpha val="15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22824" y="994450"/>
            <a:ext cx="1655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Play_choice.java</a:t>
            </a:r>
            <a:endParaRPr lang="ko-KR" altLang="en-US" sz="1600" b="1" dirty="0">
              <a:ln>
                <a:solidFill>
                  <a:schemeClr val="tx1">
                    <a:alpha val="15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284264" y="4577208"/>
            <a:ext cx="1632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Self_choice.java</a:t>
            </a:r>
            <a:endParaRPr lang="ko-KR" altLang="en-US" sz="1600" b="1" dirty="0">
              <a:ln>
                <a:solidFill>
                  <a:schemeClr val="tx1">
                    <a:alpha val="15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612070" y="4576756"/>
            <a:ext cx="2219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Self_choice_show.java</a:t>
            </a:r>
            <a:endParaRPr lang="ko-KR" altLang="en-US" sz="1600" b="1" dirty="0">
              <a:ln>
                <a:solidFill>
                  <a:schemeClr val="tx1">
                    <a:alpha val="15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 flipH="1" flipV="1">
            <a:off x="4152900" y="2140529"/>
            <a:ext cx="1131364" cy="9836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endCxn id="26" idx="1"/>
          </p:cNvCxnSpPr>
          <p:nvPr/>
        </p:nvCxnSpPr>
        <p:spPr>
          <a:xfrm>
            <a:off x="4152900" y="1725542"/>
            <a:ext cx="1077952" cy="9198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endCxn id="26" idx="3"/>
          </p:cNvCxnSpPr>
          <p:nvPr/>
        </p:nvCxnSpPr>
        <p:spPr>
          <a:xfrm flipH="1">
            <a:off x="6917083" y="1815381"/>
            <a:ext cx="1017242" cy="8299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V="1">
            <a:off x="7000875" y="2185448"/>
            <a:ext cx="1028700" cy="8339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flipH="1" flipV="1">
            <a:off x="6205448" y="3780973"/>
            <a:ext cx="1" cy="7957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>
            <a:off x="5981700" y="3780973"/>
            <a:ext cx="9525" cy="7957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6917083" y="5033081"/>
            <a:ext cx="169498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H="1">
            <a:off x="6917083" y="5419725"/>
            <a:ext cx="169498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81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>
            <a:off x="447452" y="349729"/>
            <a:ext cx="383104" cy="33026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447451" y="713038"/>
            <a:ext cx="110799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800" dirty="0">
                <a:ln>
                  <a:solidFill>
                    <a:schemeClr val="bg1">
                      <a:alpha val="55000"/>
                    </a:schemeClr>
                  </a:solidFill>
                </a:ln>
                <a:latin typeface="a옛날사진관5" panose="02020600000000000000" pitchFamily="18" charset="-127"/>
                <a:ea typeface="a옛날사진관5" panose="02020600000000000000" pitchFamily="18" charset="-127"/>
              </a:rPr>
              <a:t>구현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388" y="349729"/>
            <a:ext cx="5654616" cy="595312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401" y="1824554"/>
            <a:ext cx="4302104" cy="3342009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V="1">
            <a:off x="2609850" y="514860"/>
            <a:ext cx="3676650" cy="42571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4581525" y="4981575"/>
            <a:ext cx="2143125" cy="7429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394505" y="2135611"/>
            <a:ext cx="217559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 err="1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쓰레드</a:t>
            </a:r>
            <a:r>
              <a:rPr lang="ko-KR" altLang="en-US" sz="20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생성</a:t>
            </a:r>
            <a:endParaRPr lang="en-US" altLang="ko-KR" sz="2000" dirty="0" smtClean="0">
              <a:ln>
                <a:solidFill>
                  <a:schemeClr val="tx1">
                    <a:alpha val="15000"/>
                  </a:schemeClr>
                </a:solidFill>
              </a:ln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2000" dirty="0" smtClean="0">
              <a:ln>
                <a:solidFill>
                  <a:schemeClr val="tx1">
                    <a:alpha val="15000"/>
                  </a:schemeClr>
                </a:solidFill>
              </a:ln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000" dirty="0" err="1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무한루프</a:t>
            </a:r>
            <a:r>
              <a:rPr lang="ko-KR" altLang="en-US" sz="20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실행</a:t>
            </a:r>
            <a:endParaRPr lang="en-US" altLang="ko-KR" sz="2000" dirty="0" smtClean="0">
              <a:ln>
                <a:solidFill>
                  <a:schemeClr val="tx1">
                    <a:alpha val="15000"/>
                  </a:schemeClr>
                </a:solidFill>
              </a:ln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2000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20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Stop : flag = 0</a:t>
            </a:r>
            <a:endParaRPr lang="ko-KR" altLang="en-US" sz="2000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126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025" y="349729"/>
            <a:ext cx="6097527" cy="571265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49" y="2105178"/>
            <a:ext cx="4147283" cy="3247872"/>
          </a:xfrm>
          <a:prstGeom prst="rect">
            <a:avLst/>
          </a:prstGeom>
        </p:spPr>
      </p:pic>
      <p:sp>
        <p:nvSpPr>
          <p:cNvPr id="4" name="이등변 삼각형 3"/>
          <p:cNvSpPr/>
          <p:nvPr/>
        </p:nvSpPr>
        <p:spPr>
          <a:xfrm>
            <a:off x="447452" y="349729"/>
            <a:ext cx="383104" cy="33026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447451" y="713038"/>
            <a:ext cx="110799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800" dirty="0">
                <a:ln>
                  <a:solidFill>
                    <a:schemeClr val="bg1">
                      <a:alpha val="55000"/>
                    </a:schemeClr>
                  </a:solidFill>
                </a:ln>
                <a:latin typeface="a옛날사진관5" panose="02020600000000000000" pitchFamily="18" charset="-127"/>
                <a:ea typeface="a옛날사진관5" panose="02020600000000000000" pitchFamily="18" charset="-127"/>
              </a:rPr>
              <a:t>구현</a:t>
            </a: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4886325" y="3326291"/>
            <a:ext cx="1357782" cy="12933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 flipV="1">
            <a:off x="4886325" y="1847850"/>
            <a:ext cx="1357782" cy="7955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15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563429" y="0"/>
            <a:ext cx="36285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 rot="2700000">
            <a:off x="7148315" y="2038662"/>
            <a:ext cx="2917313" cy="29173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8100000" algn="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5400000">
            <a:off x="980095" y="1701940"/>
            <a:ext cx="383104" cy="33026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47863" y="2058623"/>
            <a:ext cx="287771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800" dirty="0" err="1" smtClean="0">
                <a:ln>
                  <a:solidFill>
                    <a:schemeClr val="bg1">
                      <a:alpha val="55000"/>
                    </a:schemeClr>
                  </a:solidFill>
                </a:ln>
                <a:latin typeface="a옛날사진관5" panose="02020600000000000000" pitchFamily="18" charset="-127"/>
                <a:ea typeface="a옛날사진관5" panose="02020600000000000000" pitchFamily="18" charset="-127"/>
              </a:rPr>
              <a:t>Github</a:t>
            </a:r>
            <a:r>
              <a:rPr lang="en-US" altLang="ko-KR" sz="3800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latin typeface="a옛날사진관5" panose="02020600000000000000" pitchFamily="18" charset="-127"/>
                <a:ea typeface="a옛날사진관5" panose="02020600000000000000" pitchFamily="18" charset="-127"/>
              </a:rPr>
              <a:t> </a:t>
            </a:r>
            <a:r>
              <a:rPr lang="ko-KR" altLang="en-US" sz="3800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latin typeface="a옛날사진관5" panose="02020600000000000000" pitchFamily="18" charset="-127"/>
                <a:ea typeface="a옛날사진관5" panose="02020600000000000000" pitchFamily="18" charset="-127"/>
              </a:rPr>
              <a:t>활용</a:t>
            </a:r>
            <a:endParaRPr lang="ko-KR" altLang="en-US" sz="3800" dirty="0">
              <a:ln>
                <a:solidFill>
                  <a:schemeClr val="bg1">
                    <a:alpha val="55000"/>
                  </a:schemeClr>
                </a:solidFill>
              </a:ln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6778" y="2814043"/>
            <a:ext cx="1274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COMMIT</a:t>
            </a:r>
            <a:endParaRPr lang="ko-KR" altLang="en-US" sz="1600" b="1" dirty="0">
              <a:ln>
                <a:solidFill>
                  <a:schemeClr val="tx1">
                    <a:alpha val="15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36778" y="3121522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ISSUES</a:t>
            </a:r>
            <a:endParaRPr lang="ko-KR" altLang="en-US" sz="1600" b="1" dirty="0">
              <a:ln>
                <a:solidFill>
                  <a:schemeClr val="tx1">
                    <a:alpha val="15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36778" y="3429000"/>
            <a:ext cx="9108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WIKI</a:t>
            </a:r>
            <a:endParaRPr lang="ko-KR" altLang="en-US" sz="1600" b="1" dirty="0">
              <a:ln>
                <a:solidFill>
                  <a:schemeClr val="tx1">
                    <a:alpha val="15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119" y="1089745"/>
            <a:ext cx="4125705" cy="4125705"/>
          </a:xfrm>
          <a:prstGeom prst="diamond">
            <a:avLst/>
          </a:prstGeom>
        </p:spPr>
      </p:pic>
      <p:sp>
        <p:nvSpPr>
          <p:cNvPr id="14" name="직사각형 13"/>
          <p:cNvSpPr/>
          <p:nvPr/>
        </p:nvSpPr>
        <p:spPr>
          <a:xfrm rot="2700000">
            <a:off x="7148316" y="1693941"/>
            <a:ext cx="2917313" cy="2917313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  <a:effectLst>
            <a:outerShdw blurRad="241300" dist="38100" dir="8100000" algn="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60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>
            <a:off x="458903" y="463296"/>
            <a:ext cx="383104" cy="33026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997711" y="4969725"/>
            <a:ext cx="148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a옛날사진관4" panose="02020600000000000000" pitchFamily="18" charset="-127"/>
                <a:ea typeface="a옛날사진관4" panose="02020600000000000000" pitchFamily="18" charset="-127"/>
              </a:rPr>
              <a:t>Commits</a:t>
            </a:r>
            <a:endParaRPr lang="ko-KR" altLang="en-US" sz="2400" dirty="0">
              <a:ln>
                <a:solidFill>
                  <a:schemeClr val="tx1">
                    <a:alpha val="15000"/>
                  </a:schemeClr>
                </a:solidFill>
              </a:ln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37327" y="829169"/>
            <a:ext cx="21916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bg1">
                      <a:alpha val="55000"/>
                    </a:schemeClr>
                  </a:solidFill>
                </a:ln>
                <a:latin typeface="a옛날사진관5" panose="02020600000000000000" pitchFamily="18" charset="-127"/>
                <a:ea typeface="a옛날사진관5" panose="02020600000000000000" pitchFamily="18" charset="-127"/>
              </a:rPr>
              <a:t>COMMIT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4667" y="4723504"/>
            <a:ext cx="5084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4</a:t>
            </a:r>
            <a:endParaRPr lang="ko-KR" altLang="en-US" sz="40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140" y="1878889"/>
            <a:ext cx="2256151" cy="27206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696" y="1537055"/>
            <a:ext cx="5271812" cy="295120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586159" y="4969724"/>
            <a:ext cx="2154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a옛날사진관4" panose="02020600000000000000" pitchFamily="18" charset="-127"/>
                <a:ea typeface="a옛날사진관4" panose="02020600000000000000" pitchFamily="18" charset="-127"/>
              </a:rPr>
              <a:t>Contributors</a:t>
            </a:r>
            <a:endParaRPr lang="ko-KR" altLang="en-US" sz="2400" dirty="0">
              <a:ln>
                <a:solidFill>
                  <a:schemeClr val="tx1">
                    <a:alpha val="15000"/>
                  </a:schemeClr>
                </a:solidFill>
              </a:ln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694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>
            <a:off x="458903" y="463296"/>
            <a:ext cx="383104" cy="33026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437327" y="829169"/>
            <a:ext cx="18245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latin typeface="a옛날사진관5" panose="02020600000000000000" pitchFamily="18" charset="-127"/>
                <a:ea typeface="a옛날사진관5" panose="02020600000000000000" pitchFamily="18" charset="-127"/>
              </a:rPr>
              <a:t>Issues</a:t>
            </a:r>
            <a:endParaRPr lang="en-US" altLang="ko-KR" sz="4000" dirty="0">
              <a:ln>
                <a:solidFill>
                  <a:schemeClr val="bg1">
                    <a:alpha val="55000"/>
                  </a:schemeClr>
                </a:solidFill>
              </a:ln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24667" y="4723504"/>
            <a:ext cx="5084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4</a:t>
            </a:r>
            <a:endParaRPr lang="ko-KR" altLang="en-US" sz="40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07" y="2266031"/>
            <a:ext cx="4878784" cy="327751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42007" y="3324225"/>
            <a:ext cx="4878784" cy="295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924" y="1051323"/>
            <a:ext cx="5460420" cy="4978002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V="1">
            <a:off x="5720791" y="3045106"/>
            <a:ext cx="1066800" cy="4051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981825" y="2581275"/>
            <a:ext cx="32385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593549" y="1758170"/>
            <a:ext cx="2172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FF0000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Issue </a:t>
            </a:r>
            <a:r>
              <a:rPr lang="ko-KR" altLang="en-US" sz="3200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FF0000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발생</a:t>
            </a:r>
            <a:endParaRPr lang="en-US" altLang="ko-KR" sz="3200" dirty="0">
              <a:ln>
                <a:solidFill>
                  <a:schemeClr val="bg1">
                    <a:alpha val="55000"/>
                  </a:schemeClr>
                </a:solidFill>
              </a:ln>
              <a:solidFill>
                <a:srgbClr val="FF0000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657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>
            <a:off x="458903" y="463296"/>
            <a:ext cx="383104" cy="33026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437327" y="829169"/>
            <a:ext cx="12955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latin typeface="a옛날사진관5" panose="02020600000000000000" pitchFamily="18" charset="-127"/>
                <a:ea typeface="a옛날사진관5" panose="02020600000000000000" pitchFamily="18" charset="-127"/>
              </a:rPr>
              <a:t>Wiki</a:t>
            </a:r>
            <a:endParaRPr lang="en-US" altLang="ko-KR" sz="4000" dirty="0">
              <a:ln>
                <a:solidFill>
                  <a:schemeClr val="bg1">
                    <a:alpha val="55000"/>
                  </a:schemeClr>
                </a:solidFill>
              </a:ln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24667" y="4723504"/>
            <a:ext cx="5084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4</a:t>
            </a:r>
            <a:endParaRPr lang="ko-KR" altLang="en-US" sz="40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04" y="2343149"/>
            <a:ext cx="5292338" cy="41717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975" y="891198"/>
            <a:ext cx="5257800" cy="562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72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>
            <a:off x="458903" y="463296"/>
            <a:ext cx="383104" cy="33026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437327" y="829169"/>
            <a:ext cx="18854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err="1" smtClean="0">
                <a:ln>
                  <a:solidFill>
                    <a:schemeClr val="bg1">
                      <a:alpha val="55000"/>
                    </a:schemeClr>
                  </a:solidFill>
                </a:ln>
                <a:latin typeface="a옛날사진관5" panose="02020600000000000000" pitchFamily="18" charset="-127"/>
                <a:ea typeface="a옛날사진관5" panose="02020600000000000000" pitchFamily="18" charset="-127"/>
              </a:rPr>
              <a:t>Github</a:t>
            </a:r>
            <a:endParaRPr lang="en-US" altLang="ko-KR" sz="4000" dirty="0">
              <a:ln>
                <a:solidFill>
                  <a:schemeClr val="bg1">
                    <a:alpha val="55000"/>
                  </a:schemeClr>
                </a:solidFill>
              </a:ln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24667" y="4723504"/>
            <a:ext cx="5084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4</a:t>
            </a:r>
            <a:endParaRPr lang="ko-KR" altLang="en-US" sz="40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78903" y="3229042"/>
            <a:ext cx="10006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https://github.com/Jyoung111/OpenSource_Team_E</a:t>
            </a:r>
            <a:endParaRPr lang="ko-KR" altLang="en-US" sz="3200" dirty="0">
              <a:ln>
                <a:solidFill>
                  <a:schemeClr val="tx1">
                    <a:alpha val="15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583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563429" y="0"/>
            <a:ext cx="36285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 rot="2700000">
            <a:off x="7148315" y="2038662"/>
            <a:ext cx="2917313" cy="29173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8100000" algn="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5400000">
            <a:off x="1102840" y="2463526"/>
            <a:ext cx="383104" cy="33026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29261" y="2820210"/>
            <a:ext cx="310854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800" smtClean="0">
                <a:ln>
                  <a:solidFill>
                    <a:schemeClr val="bg1">
                      <a:alpha val="55000"/>
                    </a:schemeClr>
                  </a:solidFill>
                </a:ln>
                <a:latin typeface="a옛날사진관5" panose="02020600000000000000" pitchFamily="18" charset="-127"/>
                <a:ea typeface="a옛날사진관5" panose="02020600000000000000" pitchFamily="18" charset="-127"/>
              </a:rPr>
              <a:t>팀원 역할분담</a:t>
            </a:r>
            <a:endParaRPr lang="ko-KR" altLang="en-US" sz="3800" dirty="0">
              <a:ln>
                <a:solidFill>
                  <a:schemeClr val="bg1">
                    <a:alpha val="55000"/>
                  </a:schemeClr>
                </a:solidFill>
              </a:ln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119" y="1089744"/>
            <a:ext cx="4125705" cy="4125705"/>
          </a:xfrm>
          <a:prstGeom prst="diamond">
            <a:avLst/>
          </a:prstGeom>
        </p:spPr>
      </p:pic>
      <p:sp>
        <p:nvSpPr>
          <p:cNvPr id="13" name="직사각형 12"/>
          <p:cNvSpPr/>
          <p:nvPr/>
        </p:nvSpPr>
        <p:spPr>
          <a:xfrm rot="2700000">
            <a:off x="7148316" y="1693941"/>
            <a:ext cx="2917313" cy="2917313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  <a:effectLst>
            <a:outerShdw blurRad="241300" dist="38100" dir="8100000" algn="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1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83919" y="908336"/>
            <a:ext cx="162416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8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INDEX</a:t>
            </a:r>
            <a:endParaRPr lang="ko-KR" altLang="en-US" sz="3800" dirty="0">
              <a:ln>
                <a:solidFill>
                  <a:schemeClr val="bg1">
                    <a:alpha val="55000"/>
                  </a:schemeClr>
                </a:solidFill>
              </a:ln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cxnSp>
        <p:nvCxnSpPr>
          <p:cNvPr id="12" name="직선 연결선 11"/>
          <p:cNvCxnSpPr>
            <a:stCxn id="10" idx="1"/>
            <a:endCxn id="14" idx="5"/>
          </p:cNvCxnSpPr>
          <p:nvPr/>
        </p:nvCxnSpPr>
        <p:spPr>
          <a:xfrm>
            <a:off x="4214980" y="3871183"/>
            <a:ext cx="386131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42809" y="4164112"/>
            <a:ext cx="633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ko-KR" altLang="en-US" sz="2000" dirty="0" smtClean="0"/>
              <a:t>소개</a:t>
            </a:r>
            <a:endParaRPr lang="en-US" altLang="ko-KR" sz="2000" dirty="0"/>
          </a:p>
        </p:txBody>
      </p:sp>
      <p:grpSp>
        <p:nvGrpSpPr>
          <p:cNvPr id="6" name="그룹 5"/>
          <p:cNvGrpSpPr/>
          <p:nvPr/>
        </p:nvGrpSpPr>
        <p:grpSpPr>
          <a:xfrm>
            <a:off x="3913339" y="2998129"/>
            <a:ext cx="492443" cy="968603"/>
            <a:chOff x="1474902" y="2173513"/>
            <a:chExt cx="492443" cy="968603"/>
          </a:xfrm>
        </p:grpSpPr>
        <p:sp>
          <p:nvSpPr>
            <p:cNvPr id="10" name="이등변 삼각형 9"/>
            <p:cNvSpPr/>
            <p:nvPr/>
          </p:nvSpPr>
          <p:spPr>
            <a:xfrm rot="10800000" flipV="1">
              <a:off x="1610288" y="2951018"/>
              <a:ext cx="221673" cy="19109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74902" y="2173513"/>
              <a:ext cx="492443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800">
                  <a:ln>
                    <a:solidFill>
                      <a:schemeClr val="bg1">
                        <a:alpha val="55000"/>
                      </a:schemeClr>
                    </a:solidFill>
                  </a:ln>
                  <a:solidFill>
                    <a:schemeClr val="bg1"/>
                  </a:solidFill>
                  <a:latin typeface="a옛날사진관5" panose="02020600000000000000" pitchFamily="18" charset="-127"/>
                  <a:ea typeface="a옛날사진관5" panose="02020600000000000000" pitchFamily="18" charset="-127"/>
                </a:defRPr>
              </a:lvl1pPr>
            </a:lstStyle>
            <a:p>
              <a:r>
                <a:rPr lang="en-US" altLang="ko-KR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1</a:t>
              </a:r>
              <a:endPara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901466" y="2998129"/>
            <a:ext cx="492444" cy="968603"/>
            <a:chOff x="4023027" y="2173513"/>
            <a:chExt cx="492444" cy="968603"/>
          </a:xfrm>
        </p:grpSpPr>
        <p:sp>
          <p:nvSpPr>
            <p:cNvPr id="13" name="이등변 삼각형 12"/>
            <p:cNvSpPr/>
            <p:nvPr/>
          </p:nvSpPr>
          <p:spPr>
            <a:xfrm rot="10800000" flipV="1">
              <a:off x="4156364" y="2951018"/>
              <a:ext cx="221673" cy="19109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23027" y="2173513"/>
              <a:ext cx="492444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800">
                  <a:ln>
                    <a:solidFill>
                      <a:schemeClr val="bg1">
                        <a:alpha val="55000"/>
                      </a:schemeClr>
                    </a:solidFill>
                  </a:ln>
                  <a:solidFill>
                    <a:schemeClr val="bg1"/>
                  </a:solidFill>
                  <a:latin typeface="a옛날사진관5" panose="02020600000000000000" pitchFamily="18" charset="-127"/>
                  <a:ea typeface="a옛날사진관5" panose="02020600000000000000" pitchFamily="18" charset="-127"/>
                </a:defRPr>
              </a:lvl1pPr>
            </a:lstStyle>
            <a:p>
              <a:r>
                <a:rPr lang="en-US" altLang="ko-KR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2</a:t>
              </a:r>
              <a:endPara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7889594" y="2998129"/>
            <a:ext cx="492444" cy="968603"/>
            <a:chOff x="5784605" y="2173513"/>
            <a:chExt cx="492444" cy="968603"/>
          </a:xfrm>
        </p:grpSpPr>
        <p:sp>
          <p:nvSpPr>
            <p:cNvPr id="14" name="이등변 삼각형 13"/>
            <p:cNvSpPr/>
            <p:nvPr/>
          </p:nvSpPr>
          <p:spPr>
            <a:xfrm rot="10800000" flipV="1">
              <a:off x="5915892" y="2951018"/>
              <a:ext cx="221673" cy="19109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784605" y="2173513"/>
              <a:ext cx="492444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800">
                  <a:ln>
                    <a:solidFill>
                      <a:schemeClr val="bg1">
                        <a:alpha val="55000"/>
                      </a:schemeClr>
                    </a:solidFill>
                  </a:ln>
                  <a:solidFill>
                    <a:schemeClr val="bg1"/>
                  </a:solidFill>
                  <a:latin typeface="a옛날사진관5" panose="02020600000000000000" pitchFamily="18" charset="-127"/>
                  <a:ea typeface="a옛날사진관5" panose="02020600000000000000" pitchFamily="18" charset="-127"/>
                </a:defRPr>
              </a:lvl1pPr>
            </a:lstStyle>
            <a:p>
              <a:r>
                <a:rPr lang="en-US" altLang="ko-KR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3</a:t>
              </a:r>
              <a:endPara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5828885" y="4167694"/>
            <a:ext cx="633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ko-KR" altLang="en-US" sz="2000" dirty="0" smtClean="0"/>
              <a:t>구현</a:t>
            </a:r>
            <a:endParaRPr lang="en-US" altLang="ko-KR" sz="200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7433450" y="4167694"/>
            <a:ext cx="1396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en-US" altLang="ko-KR" sz="2000" dirty="0" err="1" smtClean="0"/>
              <a:t>Github</a:t>
            </a:r>
            <a:r>
              <a:rPr lang="ko-KR" altLang="en-US" sz="2000" dirty="0" smtClean="0"/>
              <a:t>활용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965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09140" y="4786171"/>
            <a:ext cx="184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3200" dirty="0">
              <a:ln>
                <a:solidFill>
                  <a:schemeClr val="bg1">
                    <a:alpha val="55000"/>
                  </a:schemeClr>
                </a:solidFill>
              </a:ln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7" name="이등변 삼각형 6"/>
          <p:cNvSpPr/>
          <p:nvPr/>
        </p:nvSpPr>
        <p:spPr>
          <a:xfrm rot="10800000">
            <a:off x="1141310" y="3291263"/>
            <a:ext cx="253484" cy="21852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/>
          </a:p>
        </p:txBody>
      </p:sp>
      <p:sp>
        <p:nvSpPr>
          <p:cNvPr id="2" name="TextBox 1"/>
          <p:cNvSpPr txBox="1"/>
          <p:nvPr/>
        </p:nvSpPr>
        <p:spPr>
          <a:xfrm>
            <a:off x="1394794" y="3215858"/>
            <a:ext cx="987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임재영</a:t>
            </a:r>
            <a:endParaRPr lang="ko-KR" altLang="en-US" sz="220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9" name="이등변 삼각형 8"/>
          <p:cNvSpPr/>
          <p:nvPr/>
        </p:nvSpPr>
        <p:spPr>
          <a:xfrm rot="10800000">
            <a:off x="5303003" y="3288961"/>
            <a:ext cx="253484" cy="21852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/>
          </a:p>
        </p:txBody>
      </p:sp>
      <p:sp>
        <p:nvSpPr>
          <p:cNvPr id="10" name="TextBox 9"/>
          <p:cNvSpPr txBox="1"/>
          <p:nvPr/>
        </p:nvSpPr>
        <p:spPr>
          <a:xfrm>
            <a:off x="5556487" y="3213556"/>
            <a:ext cx="987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임채리</a:t>
            </a:r>
            <a:endParaRPr lang="ko-KR" altLang="en-US" sz="220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1" name="이등변 삼각형 10"/>
          <p:cNvSpPr/>
          <p:nvPr/>
        </p:nvSpPr>
        <p:spPr>
          <a:xfrm rot="10800000">
            <a:off x="8937157" y="3291263"/>
            <a:ext cx="253484" cy="21852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/>
          </a:p>
        </p:txBody>
      </p:sp>
      <p:sp>
        <p:nvSpPr>
          <p:cNvPr id="12" name="TextBox 11"/>
          <p:cNvSpPr txBox="1"/>
          <p:nvPr/>
        </p:nvSpPr>
        <p:spPr>
          <a:xfrm>
            <a:off x="9224294" y="3213555"/>
            <a:ext cx="987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정수빈</a:t>
            </a:r>
            <a:endParaRPr lang="ko-KR" altLang="en-US" sz="220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63354" y="3866286"/>
            <a:ext cx="281519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</a:rPr>
              <a:t>SELF_CHOICE </a:t>
            </a:r>
            <a:r>
              <a:rPr lang="ko-KR" altLang="en-US" dirty="0" smtClean="0">
                <a:solidFill>
                  <a:schemeClr val="bg1"/>
                </a:solidFill>
              </a:rPr>
              <a:t>구현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</a:rPr>
              <a:t>HOME </a:t>
            </a:r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</a:rPr>
              <a:t>RANDOM </a:t>
            </a:r>
            <a:r>
              <a:rPr lang="ko-KR" altLang="en-US" dirty="0" smtClean="0">
                <a:solidFill>
                  <a:schemeClr val="bg1"/>
                </a:solidFill>
              </a:rPr>
              <a:t>이미지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03003" y="3839909"/>
            <a:ext cx="2444452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</a:rPr>
              <a:t>PLAY_CHOICE </a:t>
            </a:r>
            <a:r>
              <a:rPr lang="ko-KR" altLang="en-US" dirty="0" smtClean="0">
                <a:solidFill>
                  <a:schemeClr val="bg1"/>
                </a:solidFill>
              </a:rPr>
              <a:t>구현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</a:rPr>
              <a:t>RETURN </a:t>
            </a:r>
            <a:r>
              <a:rPr lang="ko-KR" altLang="en-US" dirty="0" smtClean="0">
                <a:solidFill>
                  <a:schemeClr val="bg1"/>
                </a:solidFill>
              </a:rPr>
              <a:t>구현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디자인 통합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8667831" y="3576140"/>
            <a:ext cx="191741" cy="1794806"/>
            <a:chOff x="844062" y="1538654"/>
            <a:chExt cx="191741" cy="1794806"/>
          </a:xfrm>
        </p:grpSpPr>
        <p:cxnSp>
          <p:nvCxnSpPr>
            <p:cNvPr id="26" name="직선 연결선 25"/>
            <p:cNvCxnSpPr/>
            <p:nvPr/>
          </p:nvCxnSpPr>
          <p:spPr>
            <a:xfrm flipH="1">
              <a:off x="844062" y="1538654"/>
              <a:ext cx="191741" cy="26376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844062" y="1802423"/>
              <a:ext cx="0" cy="153103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8986314" y="3839909"/>
            <a:ext cx="2584362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</a:rPr>
              <a:t>FOOD_CHOICE </a:t>
            </a:r>
            <a:r>
              <a:rPr lang="ko-KR" altLang="en-US" dirty="0" smtClean="0">
                <a:solidFill>
                  <a:schemeClr val="bg1"/>
                </a:solidFill>
              </a:rPr>
              <a:t>구현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사진 정리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</a:rPr>
              <a:t>WIKI </a:t>
            </a:r>
            <a:r>
              <a:rPr lang="ko-KR" altLang="en-US" dirty="0" smtClean="0">
                <a:solidFill>
                  <a:schemeClr val="bg1"/>
                </a:solidFill>
              </a:rPr>
              <a:t>작성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4959355" y="3576140"/>
            <a:ext cx="191741" cy="1794806"/>
            <a:chOff x="844062" y="1538654"/>
            <a:chExt cx="191741" cy="1794806"/>
          </a:xfrm>
        </p:grpSpPr>
        <p:cxnSp>
          <p:nvCxnSpPr>
            <p:cNvPr id="31" name="직선 연결선 30"/>
            <p:cNvCxnSpPr/>
            <p:nvPr/>
          </p:nvCxnSpPr>
          <p:spPr>
            <a:xfrm flipH="1">
              <a:off x="844062" y="1538654"/>
              <a:ext cx="191741" cy="26376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844062" y="1802423"/>
              <a:ext cx="0" cy="153103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/>
          <p:cNvGrpSpPr/>
          <p:nvPr/>
        </p:nvGrpSpPr>
        <p:grpSpPr>
          <a:xfrm>
            <a:off x="789252" y="3576140"/>
            <a:ext cx="191741" cy="1794806"/>
            <a:chOff x="844062" y="1538654"/>
            <a:chExt cx="191741" cy="1794806"/>
          </a:xfrm>
        </p:grpSpPr>
        <p:cxnSp>
          <p:nvCxnSpPr>
            <p:cNvPr id="34" name="직선 연결선 33"/>
            <p:cNvCxnSpPr/>
            <p:nvPr/>
          </p:nvCxnSpPr>
          <p:spPr>
            <a:xfrm flipH="1">
              <a:off x="844062" y="1538654"/>
              <a:ext cx="191741" cy="26376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844062" y="1802423"/>
              <a:ext cx="0" cy="153103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4177521" y="1138490"/>
            <a:ext cx="37457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TEAM_WORK</a:t>
            </a:r>
            <a:endParaRPr lang="ko-KR" altLang="en-US" sz="4400" dirty="0">
              <a:ln>
                <a:solidFill>
                  <a:schemeClr val="bg1">
                    <a:alpha val="55000"/>
                  </a:schemeClr>
                </a:solidFill>
              </a:ln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372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>
            <a:off x="458903" y="463296"/>
            <a:ext cx="383104" cy="33026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437327" y="829169"/>
            <a:ext cx="11560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latin typeface="a옛날사진관5" panose="02020600000000000000" pitchFamily="18" charset="-127"/>
                <a:ea typeface="a옛날사진관5" panose="02020600000000000000" pitchFamily="18" charset="-127"/>
              </a:rPr>
              <a:t>시연</a:t>
            </a:r>
            <a:endParaRPr lang="en-US" altLang="ko-KR" sz="4000" dirty="0">
              <a:ln>
                <a:solidFill>
                  <a:schemeClr val="bg1">
                    <a:alpha val="55000"/>
                  </a:schemeClr>
                </a:solidFill>
              </a:ln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24667" y="4723504"/>
            <a:ext cx="5084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4</a:t>
            </a:r>
            <a:endParaRPr lang="ko-KR" altLang="en-US" sz="40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pic>
        <p:nvPicPr>
          <p:cNvPr id="2" name="E조_시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07817" y="1537055"/>
            <a:ext cx="6523037" cy="432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4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이등변 삼각형 3"/>
          <p:cNvSpPr/>
          <p:nvPr/>
        </p:nvSpPr>
        <p:spPr>
          <a:xfrm>
            <a:off x="4512980" y="1856550"/>
            <a:ext cx="3166041" cy="2729346"/>
          </a:xfrm>
          <a:prstGeom prst="triangle">
            <a:avLst/>
          </a:prstGeom>
          <a:noFill/>
          <a:ln w="187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02551" y="3075709"/>
            <a:ext cx="318689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8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THANK YOU!</a:t>
            </a:r>
            <a:endParaRPr lang="ko-KR" altLang="en-US" sz="3800" dirty="0">
              <a:ln>
                <a:solidFill>
                  <a:schemeClr val="bg1">
                    <a:alpha val="55000"/>
                  </a:schemeClr>
                </a:solidFill>
              </a:ln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471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563429" y="0"/>
            <a:ext cx="36285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 rot="2700000">
            <a:off x="7148315" y="2038662"/>
            <a:ext cx="2917313" cy="29173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8100000" algn="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5400000">
            <a:off x="1129217" y="1675378"/>
            <a:ext cx="383104" cy="33026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55638" y="2067081"/>
            <a:ext cx="110799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800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latin typeface="a옛날사진관5" panose="02020600000000000000" pitchFamily="18" charset="-127"/>
                <a:ea typeface="a옛날사진관5" panose="02020600000000000000" pitchFamily="18" charset="-127"/>
              </a:rPr>
              <a:t>소개</a:t>
            </a:r>
            <a:endParaRPr lang="ko-KR" altLang="en-US" sz="3800" dirty="0">
              <a:ln>
                <a:solidFill>
                  <a:schemeClr val="bg1">
                    <a:alpha val="55000"/>
                  </a:schemeClr>
                </a:solidFill>
              </a:ln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74370" y="3337263"/>
            <a:ext cx="1832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프로그램 제작 동기</a:t>
            </a:r>
            <a:endParaRPr lang="ko-KR" altLang="en-US" sz="1400" dirty="0">
              <a:ln>
                <a:solidFill>
                  <a:schemeClr val="tx1">
                    <a:alpha val="15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84203" y="2779208"/>
            <a:ext cx="17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latin typeface="a옛날사진관4" panose="02020600000000000000" pitchFamily="18" charset="-127"/>
                <a:ea typeface="a옛날사진관4" panose="02020600000000000000" pitchFamily="18" charset="-127"/>
              </a:rPr>
              <a:t>GOOD_CHOICE</a:t>
            </a:r>
            <a:endParaRPr lang="ko-KR" altLang="en-US" dirty="0">
              <a:ln>
                <a:solidFill>
                  <a:schemeClr val="bg1">
                    <a:alpha val="55000"/>
                  </a:schemeClr>
                </a:solidFill>
              </a:ln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4369" y="3679874"/>
            <a:ext cx="1309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40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 시스템</a:t>
            </a:r>
            <a:endParaRPr lang="ko-KR" altLang="en-US" sz="1400" dirty="0">
              <a:ln>
                <a:solidFill>
                  <a:schemeClr val="tx1">
                    <a:alpha val="15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845" y="1027143"/>
            <a:ext cx="4304252" cy="4084257"/>
          </a:xfrm>
          <a:prstGeom prst="diamond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74369" y="4022485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UI </a:t>
            </a:r>
            <a:r>
              <a:rPr lang="ko-KR" altLang="en-US" sz="14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구성</a:t>
            </a:r>
            <a:endParaRPr lang="ko-KR" altLang="en-US" sz="1400" dirty="0">
              <a:ln>
                <a:solidFill>
                  <a:schemeClr val="tx1">
                    <a:alpha val="15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144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415"/>
          <a:stretch/>
        </p:blipFill>
        <p:spPr>
          <a:xfrm>
            <a:off x="0" y="0"/>
            <a:ext cx="12192000" cy="3581400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0" y="0"/>
            <a:ext cx="5391150" cy="3581400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이등변 삼각형 30"/>
          <p:cNvSpPr/>
          <p:nvPr/>
        </p:nvSpPr>
        <p:spPr>
          <a:xfrm rot="10800000">
            <a:off x="10435453" y="3427857"/>
            <a:ext cx="956447" cy="82452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203200" dist="381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8292560" y="4566352"/>
            <a:ext cx="347082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800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latin typeface="a옛날사진관5" panose="02020600000000000000" pitchFamily="18" charset="-127"/>
                <a:ea typeface="a옛날사진관5" panose="02020600000000000000" pitchFamily="18" charset="-127"/>
              </a:rPr>
              <a:t>GOOD_CHOICE</a:t>
            </a:r>
            <a:endParaRPr lang="ko-KR" altLang="en-US" sz="3800" dirty="0">
              <a:ln>
                <a:solidFill>
                  <a:schemeClr val="bg1">
                    <a:alpha val="55000"/>
                  </a:schemeClr>
                </a:solidFill>
              </a:ln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 rot="8100000">
            <a:off x="1219244" y="4345414"/>
            <a:ext cx="854275" cy="854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1078248" y="5409663"/>
            <a:ext cx="1159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a옛날사진관4" panose="02020600000000000000" pitchFamily="18" charset="-127"/>
                <a:ea typeface="a옛날사진관4" panose="02020600000000000000" pitchFamily="18" charset="-127"/>
              </a:rPr>
              <a:t>시간낭비</a:t>
            </a:r>
            <a:endParaRPr lang="ko-KR" altLang="en-US" sz="2000" dirty="0">
              <a:ln>
                <a:solidFill>
                  <a:schemeClr val="tx1">
                    <a:alpha val="15000"/>
                  </a:schemeClr>
                </a:solidFill>
              </a:ln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46" name="이등변 삼각형 45"/>
          <p:cNvSpPr/>
          <p:nvPr/>
        </p:nvSpPr>
        <p:spPr>
          <a:xfrm rot="10800000">
            <a:off x="1025790" y="4201534"/>
            <a:ext cx="253484" cy="21852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 rot="8100000">
            <a:off x="3842557" y="4345414"/>
            <a:ext cx="854275" cy="854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이등변 삼각형 47"/>
          <p:cNvSpPr/>
          <p:nvPr/>
        </p:nvSpPr>
        <p:spPr>
          <a:xfrm rot="10800000">
            <a:off x="3649103" y="4201534"/>
            <a:ext cx="253484" cy="21852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 rot="8100000">
            <a:off x="6320580" y="4345414"/>
            <a:ext cx="854275" cy="854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이등변 삼각형 62"/>
          <p:cNvSpPr/>
          <p:nvPr/>
        </p:nvSpPr>
        <p:spPr>
          <a:xfrm rot="10800000">
            <a:off x="6127126" y="4201534"/>
            <a:ext cx="253484" cy="21852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6130777" y="5409663"/>
            <a:ext cx="1241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a옛날사진관4" panose="02020600000000000000" pitchFamily="18" charset="-127"/>
                <a:ea typeface="a옛날사진관4" panose="02020600000000000000" pitchFamily="18" charset="-127"/>
              </a:rPr>
              <a:t>무한 반복</a:t>
            </a:r>
            <a:endParaRPr lang="ko-KR" altLang="en-US" sz="2000" dirty="0">
              <a:ln>
                <a:solidFill>
                  <a:schemeClr val="tx1">
                    <a:alpha val="15000"/>
                  </a:schemeClr>
                </a:solidFill>
              </a:ln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01942" y="1498312"/>
            <a:ext cx="3560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프로그램 제작 동기</a:t>
            </a:r>
            <a:endParaRPr lang="ko-KR" altLang="en-US" sz="3200" dirty="0">
              <a:ln>
                <a:solidFill>
                  <a:schemeClr val="bg1">
                    <a:alpha val="55000"/>
                  </a:schemeClr>
                </a:solidFill>
              </a:ln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110" y="4485640"/>
            <a:ext cx="556859" cy="556859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3478337" y="5414491"/>
            <a:ext cx="1484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a옛날사진관4" panose="02020600000000000000" pitchFamily="18" charset="-127"/>
                <a:ea typeface="a옛날사진관4" panose="02020600000000000000" pitchFamily="18" charset="-127"/>
              </a:rPr>
              <a:t>에너지 소모</a:t>
            </a:r>
            <a:endParaRPr lang="ko-KR" altLang="en-US" sz="2000" dirty="0">
              <a:ln>
                <a:solidFill>
                  <a:schemeClr val="tx1">
                    <a:alpha val="15000"/>
                  </a:schemeClr>
                </a:solidFill>
              </a:ln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247185" y="4478411"/>
            <a:ext cx="3560885" cy="890976"/>
          </a:xfrm>
          <a:prstGeom prst="rect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911" y="4485640"/>
            <a:ext cx="650296" cy="65029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758" y="4420055"/>
            <a:ext cx="650296" cy="65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5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>
            <a:off x="413899" y="498465"/>
            <a:ext cx="383104" cy="33026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392323" y="864338"/>
            <a:ext cx="264687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latin typeface="a옛날사진관5" panose="02020600000000000000" pitchFamily="18" charset="-127"/>
                <a:ea typeface="a옛날사진관5" panose="02020600000000000000" pitchFamily="18" charset="-127"/>
              </a:rPr>
              <a:t>사용 시스템</a:t>
            </a:r>
            <a:endParaRPr lang="ko-KR" altLang="en-US" sz="3800" dirty="0">
              <a:ln>
                <a:solidFill>
                  <a:schemeClr val="bg1">
                    <a:alpha val="55000"/>
                  </a:schemeClr>
                </a:solidFill>
              </a:ln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pic>
        <p:nvPicPr>
          <p:cNvPr id="1026" name="Picture 2" descr="java swing icon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03" y="2524868"/>
            <a:ext cx="3979995" cy="203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167" y="2264436"/>
            <a:ext cx="4565894" cy="256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십자형 4"/>
          <p:cNvSpPr/>
          <p:nvPr/>
        </p:nvSpPr>
        <p:spPr>
          <a:xfrm>
            <a:off x="5398970" y="3271634"/>
            <a:ext cx="544225" cy="544225"/>
          </a:xfrm>
          <a:prstGeom prst="pl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5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>
            <a:off x="666527" y="1483204"/>
            <a:ext cx="383104" cy="33026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rot="8100000">
            <a:off x="985124" y="4841483"/>
            <a:ext cx="854275" cy="854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120982" y="4598019"/>
            <a:ext cx="1709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a옛날사진관4" panose="02020600000000000000" pitchFamily="18" charset="-127"/>
                <a:ea typeface="a옛날사진관4" panose="02020600000000000000" pitchFamily="18" charset="-127"/>
              </a:rPr>
              <a:t>HOME </a:t>
            </a:r>
            <a:r>
              <a:rPr lang="ko-KR" altLang="en-US" sz="24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a옛날사진관4" panose="02020600000000000000" pitchFamily="18" charset="-127"/>
                <a:ea typeface="a옛날사진관4" panose="02020600000000000000" pitchFamily="18" charset="-127"/>
              </a:rPr>
              <a:t>화면</a:t>
            </a:r>
            <a:endParaRPr lang="ko-KR" altLang="en-US" sz="2400" dirty="0">
              <a:ln>
                <a:solidFill>
                  <a:schemeClr val="tx1">
                    <a:alpha val="15000"/>
                  </a:schemeClr>
                </a:solidFill>
              </a:ln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29655" y="5125423"/>
            <a:ext cx="40527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▶ 음식 선택 </a:t>
            </a:r>
            <a:r>
              <a:rPr lang="en-US" altLang="ko-KR" sz="16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– FOOD_CHOICE </a:t>
            </a:r>
            <a:r>
              <a:rPr lang="ko-KR" altLang="en-US" sz="16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화면으로 이동</a:t>
            </a:r>
            <a:endParaRPr lang="ko-KR" altLang="en-US" sz="1600" dirty="0">
              <a:ln>
                <a:solidFill>
                  <a:schemeClr val="tx1">
                    <a:alpha val="15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29655" y="5463977"/>
            <a:ext cx="4155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▶ </a:t>
            </a:r>
            <a:r>
              <a:rPr lang="ko-KR" altLang="en-US" sz="1600" dirty="0" err="1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놀거리</a:t>
            </a:r>
            <a:r>
              <a:rPr lang="ko-KR" altLang="en-US" sz="16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선택 </a:t>
            </a:r>
            <a:r>
              <a:rPr lang="en-US" altLang="ko-KR" sz="16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– PLAY_CHOICE </a:t>
            </a:r>
            <a:r>
              <a:rPr lang="ko-KR" altLang="en-US" sz="16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화면으로 이동</a:t>
            </a:r>
            <a:endParaRPr lang="ko-KR" altLang="en-US" sz="1600" dirty="0">
              <a:ln>
                <a:solidFill>
                  <a:schemeClr val="tx1">
                    <a:alpha val="15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29655" y="5797795"/>
            <a:ext cx="3958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▶ </a:t>
            </a:r>
            <a:r>
              <a:rPr lang="ko-KR" altLang="en-US" sz="16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직접 선택 </a:t>
            </a:r>
            <a:r>
              <a:rPr lang="en-US" altLang="ko-KR" sz="16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– SELF_CHOICE </a:t>
            </a:r>
            <a:r>
              <a:rPr lang="ko-KR" altLang="en-US" sz="16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화면으로 이동</a:t>
            </a:r>
            <a:endParaRPr lang="ko-KR" altLang="en-US" sz="1600" dirty="0">
              <a:ln>
                <a:solidFill>
                  <a:schemeClr val="tx1">
                    <a:alpha val="15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이등변 삼각형 19"/>
          <p:cNvSpPr/>
          <p:nvPr/>
        </p:nvSpPr>
        <p:spPr>
          <a:xfrm rot="10800000">
            <a:off x="791670" y="4697603"/>
            <a:ext cx="253484" cy="21852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644951" y="1849077"/>
            <a:ext cx="173316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latin typeface="a옛날사진관5" panose="02020600000000000000" pitchFamily="18" charset="-127"/>
                <a:ea typeface="a옛날사진관5" panose="02020600000000000000" pitchFamily="18" charset="-127"/>
              </a:rPr>
              <a:t>UI </a:t>
            </a:r>
            <a:r>
              <a:rPr lang="ko-KR" altLang="en-US" sz="3800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latin typeface="a옛날사진관5" panose="02020600000000000000" pitchFamily="18" charset="-127"/>
                <a:ea typeface="a옛날사진관5" panose="02020600000000000000" pitchFamily="18" charset="-127"/>
              </a:rPr>
              <a:t>구성</a:t>
            </a:r>
            <a:endParaRPr lang="ko-KR" altLang="en-US" sz="3800" dirty="0">
              <a:ln>
                <a:solidFill>
                  <a:schemeClr val="bg1">
                    <a:alpha val="55000"/>
                  </a:schemeClr>
                </a:solidFill>
              </a:ln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9810" y="4887800"/>
            <a:ext cx="5084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1</a:t>
            </a:r>
            <a:endParaRPr lang="ko-KR" altLang="en-US" sz="40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935" y="445978"/>
            <a:ext cx="6134294" cy="4068081"/>
          </a:xfrm>
          <a:prstGeom prst="rect">
            <a:avLst/>
          </a:prstGeom>
        </p:spPr>
      </p:pic>
      <p:sp>
        <p:nvSpPr>
          <p:cNvPr id="10" name="이등변 삼각형 9"/>
          <p:cNvSpPr/>
          <p:nvPr/>
        </p:nvSpPr>
        <p:spPr>
          <a:xfrm rot="5400000">
            <a:off x="4772060" y="1753422"/>
            <a:ext cx="1458097" cy="1256980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203200" dist="381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91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326" y="853004"/>
            <a:ext cx="4302104" cy="3342009"/>
          </a:xfrm>
          <a:prstGeom prst="rect">
            <a:avLst/>
          </a:prstGeom>
        </p:spPr>
      </p:pic>
      <p:sp>
        <p:nvSpPr>
          <p:cNvPr id="10" name="이등변 삼각형 9"/>
          <p:cNvSpPr/>
          <p:nvPr/>
        </p:nvSpPr>
        <p:spPr>
          <a:xfrm rot="5400000">
            <a:off x="558120" y="1778517"/>
            <a:ext cx="1458097" cy="1256980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203200" dist="381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rot="8100000">
            <a:off x="985124" y="4841483"/>
            <a:ext cx="854275" cy="854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129655" y="4534738"/>
            <a:ext cx="1449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a옛날사진관4" panose="02020600000000000000" pitchFamily="18" charset="-127"/>
                <a:ea typeface="a옛날사진관4" panose="02020600000000000000" pitchFamily="18" charset="-127"/>
              </a:rPr>
              <a:t>음식 선택</a:t>
            </a:r>
            <a:endParaRPr lang="ko-KR" altLang="en-US" sz="2400" dirty="0">
              <a:ln>
                <a:solidFill>
                  <a:schemeClr val="tx1">
                    <a:alpha val="15000"/>
                  </a:schemeClr>
                </a:solidFill>
              </a:ln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29655" y="5125423"/>
            <a:ext cx="3180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▶ 식사</a:t>
            </a:r>
            <a:r>
              <a:rPr lang="en-US" altLang="ko-KR" sz="16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음료</a:t>
            </a:r>
            <a:r>
              <a:rPr lang="en-US" altLang="ko-KR" sz="16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디저트 영역 선택 가능</a:t>
            </a:r>
            <a:endParaRPr lang="ko-KR" altLang="en-US" sz="1600" dirty="0">
              <a:ln>
                <a:solidFill>
                  <a:schemeClr val="tx1">
                    <a:alpha val="15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29655" y="5463977"/>
            <a:ext cx="51956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▶ </a:t>
            </a:r>
            <a:r>
              <a:rPr lang="ko-KR" altLang="en-US" sz="16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시작 </a:t>
            </a:r>
            <a:r>
              <a:rPr lang="en-US" altLang="ko-KR" sz="16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– </a:t>
            </a:r>
            <a:r>
              <a:rPr lang="ko-KR" altLang="en-US" sz="16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음식 사진과 사진에 맞는 이름이 랜덤으로 돌아간다</a:t>
            </a:r>
            <a:r>
              <a:rPr lang="en-US" altLang="ko-KR" sz="16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600" dirty="0">
              <a:ln>
                <a:solidFill>
                  <a:schemeClr val="tx1">
                    <a:alpha val="15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29655" y="5797795"/>
            <a:ext cx="3760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▶ </a:t>
            </a:r>
            <a:r>
              <a:rPr lang="ko-KR" altLang="en-US" sz="16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정지 </a:t>
            </a:r>
            <a:r>
              <a:rPr lang="en-US" altLang="ko-KR" sz="16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– </a:t>
            </a:r>
            <a:r>
              <a:rPr lang="ko-KR" altLang="en-US" sz="16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랜덤으로 돌아가던 사진이 멈춘다</a:t>
            </a:r>
            <a:r>
              <a:rPr lang="en-US" altLang="ko-KR" sz="16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600" dirty="0">
              <a:ln>
                <a:solidFill>
                  <a:schemeClr val="tx1">
                    <a:alpha val="15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이등변 삼각형 19"/>
          <p:cNvSpPr/>
          <p:nvPr/>
        </p:nvSpPr>
        <p:spPr>
          <a:xfrm rot="10800000">
            <a:off x="791670" y="4697603"/>
            <a:ext cx="253484" cy="21852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49810" y="4887800"/>
            <a:ext cx="5084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2</a:t>
            </a:r>
            <a:endParaRPr lang="ko-KR" altLang="en-US" sz="40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29655" y="6136349"/>
            <a:ext cx="5631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▶ </a:t>
            </a:r>
            <a:r>
              <a:rPr lang="ko-KR" altLang="en-US" sz="16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다시 시작 버튼을 누르면 다시 사진과 글씨가 랜덤으로 돌아간다</a:t>
            </a:r>
            <a:r>
              <a:rPr lang="en-US" altLang="ko-KR" sz="16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600" dirty="0">
              <a:ln>
                <a:solidFill>
                  <a:schemeClr val="tx1">
                    <a:alpha val="15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398" y="211452"/>
            <a:ext cx="4434425" cy="34803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4000" y="2229698"/>
            <a:ext cx="4239418" cy="328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8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>
            <a:off x="666527" y="1483204"/>
            <a:ext cx="383104" cy="33026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rot="8100000">
            <a:off x="985124" y="4841483"/>
            <a:ext cx="854275" cy="854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120982" y="4555980"/>
            <a:ext cx="1741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err="1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a옛날사진관4" panose="02020600000000000000" pitchFamily="18" charset="-127"/>
                <a:ea typeface="a옛날사진관4" panose="02020600000000000000" pitchFamily="18" charset="-127"/>
              </a:rPr>
              <a:t>놀거리</a:t>
            </a:r>
            <a:r>
              <a:rPr lang="ko-KR" altLang="en-US" sz="24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a옛날사진관4" panose="02020600000000000000" pitchFamily="18" charset="-127"/>
                <a:ea typeface="a옛날사진관4" panose="02020600000000000000" pitchFamily="18" charset="-127"/>
              </a:rPr>
              <a:t> 선택</a:t>
            </a:r>
            <a:endParaRPr lang="ko-KR" altLang="en-US" sz="2400" dirty="0">
              <a:ln>
                <a:solidFill>
                  <a:schemeClr val="tx1">
                    <a:alpha val="15000"/>
                  </a:schemeClr>
                </a:solidFill>
              </a:ln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20982" y="5833271"/>
            <a:ext cx="3027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▶ </a:t>
            </a:r>
            <a:r>
              <a:rPr lang="en-US" altLang="ko-KR" sz="16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Return - HOME</a:t>
            </a:r>
            <a:r>
              <a:rPr lang="ko-KR" altLang="en-US" sz="16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화면으로 이동</a:t>
            </a:r>
            <a:endParaRPr lang="ko-KR" altLang="en-US" sz="1600" dirty="0">
              <a:ln>
                <a:solidFill>
                  <a:schemeClr val="tx1">
                    <a:alpha val="15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이등변 삼각형 19"/>
          <p:cNvSpPr/>
          <p:nvPr/>
        </p:nvSpPr>
        <p:spPr>
          <a:xfrm rot="10800000">
            <a:off x="791670" y="4697603"/>
            <a:ext cx="253484" cy="21852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644951" y="1849077"/>
            <a:ext cx="173316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dirty="0">
                <a:ln>
                  <a:solidFill>
                    <a:schemeClr val="bg1">
                      <a:alpha val="55000"/>
                    </a:schemeClr>
                  </a:solidFill>
                </a:ln>
                <a:latin typeface="a옛날사진관5" panose="02020600000000000000" pitchFamily="18" charset="-127"/>
                <a:ea typeface="a옛날사진관5" panose="02020600000000000000" pitchFamily="18" charset="-127"/>
              </a:rPr>
              <a:t>UI </a:t>
            </a:r>
            <a:r>
              <a:rPr lang="ko-KR" altLang="en-US" sz="3800" dirty="0">
                <a:ln>
                  <a:solidFill>
                    <a:schemeClr val="bg1">
                      <a:alpha val="55000"/>
                    </a:schemeClr>
                  </a:solidFill>
                </a:ln>
                <a:latin typeface="a옛날사진관5" panose="02020600000000000000" pitchFamily="18" charset="-127"/>
                <a:ea typeface="a옛날사진관5" panose="02020600000000000000" pitchFamily="18" charset="-127"/>
              </a:rPr>
              <a:t>구성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9810" y="4887800"/>
            <a:ext cx="5084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3</a:t>
            </a:r>
            <a:endParaRPr lang="ko-KR" altLang="en-US" sz="40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20982" y="5099343"/>
            <a:ext cx="5375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▶ </a:t>
            </a:r>
            <a:r>
              <a:rPr lang="ko-KR" altLang="en-US" sz="16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시작 </a:t>
            </a:r>
            <a:r>
              <a:rPr lang="en-US" altLang="ko-KR" sz="16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– </a:t>
            </a:r>
            <a:r>
              <a:rPr lang="ko-KR" altLang="en-US" sz="1600" dirty="0" err="1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놀거리</a:t>
            </a:r>
            <a:r>
              <a:rPr lang="ko-KR" altLang="en-US" sz="16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사진과 사진에 맞는 이름이 랜덤으로 돌아간다</a:t>
            </a:r>
            <a:r>
              <a:rPr lang="en-US" altLang="ko-KR" sz="16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600" dirty="0">
              <a:ln>
                <a:solidFill>
                  <a:schemeClr val="tx1">
                    <a:alpha val="15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20982" y="5466307"/>
            <a:ext cx="3760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▶ </a:t>
            </a:r>
            <a:r>
              <a:rPr lang="ko-KR" altLang="en-US" sz="16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정지 </a:t>
            </a:r>
            <a:r>
              <a:rPr lang="en-US" altLang="ko-KR" sz="16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– </a:t>
            </a:r>
            <a:r>
              <a:rPr lang="ko-KR" altLang="en-US" sz="16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랜덤으로 돌아가던 사진이 멈춘다</a:t>
            </a:r>
            <a:r>
              <a:rPr lang="en-US" altLang="ko-KR" sz="16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600" dirty="0">
              <a:ln>
                <a:solidFill>
                  <a:schemeClr val="tx1">
                    <a:alpha val="15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538" y="234024"/>
            <a:ext cx="5553075" cy="4295775"/>
          </a:xfrm>
          <a:prstGeom prst="rect">
            <a:avLst/>
          </a:prstGeom>
        </p:spPr>
      </p:pic>
      <p:sp>
        <p:nvSpPr>
          <p:cNvPr id="10" name="이등변 삼각형 9"/>
          <p:cNvSpPr/>
          <p:nvPr/>
        </p:nvSpPr>
        <p:spPr>
          <a:xfrm rot="5400000">
            <a:off x="4772060" y="1753422"/>
            <a:ext cx="1458097" cy="1256980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203200" dist="381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56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170" y="304953"/>
            <a:ext cx="5534025" cy="4333875"/>
          </a:xfrm>
          <a:prstGeom prst="rect">
            <a:avLst/>
          </a:prstGeom>
        </p:spPr>
      </p:pic>
      <p:sp>
        <p:nvSpPr>
          <p:cNvPr id="4" name="이등변 삼각형 3"/>
          <p:cNvSpPr/>
          <p:nvPr/>
        </p:nvSpPr>
        <p:spPr>
          <a:xfrm>
            <a:off x="666527" y="1483204"/>
            <a:ext cx="383104" cy="33026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 rot="5400000">
            <a:off x="4772060" y="1753422"/>
            <a:ext cx="1458097" cy="1256980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203200" dist="381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rot="8100000">
            <a:off x="859981" y="4677187"/>
            <a:ext cx="854275" cy="854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76790" y="4433723"/>
            <a:ext cx="1547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a옛날사진관4" panose="02020600000000000000" pitchFamily="18" charset="-127"/>
                <a:ea typeface="a옛날사진관4" panose="02020600000000000000" pitchFamily="18" charset="-127"/>
              </a:rPr>
              <a:t>직접 선택</a:t>
            </a:r>
            <a:r>
              <a:rPr lang="en-US" altLang="ko-KR" sz="24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endParaRPr lang="ko-KR" altLang="en-US" sz="2400" dirty="0">
              <a:ln>
                <a:solidFill>
                  <a:schemeClr val="tx1">
                    <a:alpha val="15000"/>
                  </a:schemeClr>
                </a:solidFill>
              </a:ln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04512" y="4961127"/>
            <a:ext cx="3597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▶ 텍스트 상자에 랜덤으로 돌릴 항목 작성</a:t>
            </a:r>
            <a:endParaRPr lang="ko-KR" altLang="en-US" sz="1600" dirty="0">
              <a:ln>
                <a:solidFill>
                  <a:schemeClr val="tx1">
                    <a:alpha val="15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04512" y="5299681"/>
            <a:ext cx="27765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▶ </a:t>
            </a:r>
            <a:r>
              <a:rPr lang="en-US" altLang="ko-KR" sz="16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PLUS(+) – </a:t>
            </a:r>
            <a:r>
              <a:rPr lang="ko-KR" altLang="en-US" sz="16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텍스트 상자 증가</a:t>
            </a:r>
            <a:endParaRPr lang="ko-KR" altLang="en-US" sz="1600" dirty="0">
              <a:ln>
                <a:solidFill>
                  <a:schemeClr val="tx1">
                    <a:alpha val="15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04512" y="5633499"/>
            <a:ext cx="2925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▶ </a:t>
            </a:r>
            <a:r>
              <a:rPr lang="en-US" altLang="ko-KR" sz="16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MINUS(-) – </a:t>
            </a:r>
            <a:r>
              <a:rPr lang="ko-KR" altLang="en-US" sz="16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텍스트 상자 삭제</a:t>
            </a:r>
            <a:endParaRPr lang="ko-KR" altLang="en-US" sz="1600" dirty="0">
              <a:ln>
                <a:solidFill>
                  <a:schemeClr val="tx1">
                    <a:alpha val="15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이등변 삼각형 19"/>
          <p:cNvSpPr/>
          <p:nvPr/>
        </p:nvSpPr>
        <p:spPr>
          <a:xfrm rot="10800000">
            <a:off x="666527" y="4533307"/>
            <a:ext cx="253484" cy="21852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644951" y="1849077"/>
            <a:ext cx="173316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dirty="0">
                <a:ln>
                  <a:solidFill>
                    <a:schemeClr val="bg1">
                      <a:alpha val="55000"/>
                    </a:schemeClr>
                  </a:solidFill>
                </a:ln>
                <a:latin typeface="a옛날사진관5" panose="02020600000000000000" pitchFamily="18" charset="-127"/>
                <a:ea typeface="a옛날사진관5" panose="02020600000000000000" pitchFamily="18" charset="-127"/>
              </a:rPr>
              <a:t>UI </a:t>
            </a:r>
            <a:r>
              <a:rPr lang="ko-KR" altLang="en-US" sz="3800" dirty="0">
                <a:ln>
                  <a:solidFill>
                    <a:schemeClr val="bg1">
                      <a:alpha val="55000"/>
                    </a:schemeClr>
                  </a:solidFill>
                </a:ln>
                <a:latin typeface="a옛날사진관5" panose="02020600000000000000" pitchFamily="18" charset="-127"/>
                <a:ea typeface="a옛날사진관5" panose="02020600000000000000" pitchFamily="18" charset="-127"/>
              </a:rPr>
              <a:t>구성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4667" y="4723504"/>
            <a:ext cx="5084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4</a:t>
            </a:r>
            <a:endParaRPr lang="ko-KR" altLang="en-US" sz="40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04512" y="5890372"/>
            <a:ext cx="47010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▶ </a:t>
            </a:r>
            <a:r>
              <a:rPr lang="en-US" altLang="ko-KR" sz="16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Return – </a:t>
            </a:r>
            <a:r>
              <a:rPr lang="ko-KR" altLang="en-US" sz="16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텍스트 입력 창 →</a:t>
            </a:r>
            <a:r>
              <a:rPr lang="en-US" altLang="ko-KR" sz="16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Home </a:t>
            </a:r>
            <a:r>
              <a:rPr lang="ko-KR" altLang="en-US" sz="16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화면으로 돌아감</a:t>
            </a:r>
            <a:endParaRPr lang="en-US" altLang="ko-KR" sz="1600" dirty="0" smtClean="0">
              <a:ln>
                <a:solidFill>
                  <a:schemeClr val="tx1">
                    <a:alpha val="15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  - </a:t>
            </a:r>
            <a:r>
              <a:rPr lang="ko-KR" altLang="en-US" sz="16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결과 창 →</a:t>
            </a:r>
            <a:r>
              <a:rPr lang="en-US" altLang="ko-KR" sz="16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텍스트 입력 창</a:t>
            </a:r>
            <a:endParaRPr lang="ko-KR" altLang="en-US" sz="1600" dirty="0">
              <a:ln>
                <a:solidFill>
                  <a:schemeClr val="tx1">
                    <a:alpha val="15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43212" y="4977382"/>
            <a:ext cx="35349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▶ 시작 </a:t>
            </a:r>
            <a:r>
              <a:rPr lang="en-US" altLang="ko-KR" sz="16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6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작성한 글자가 랜덤으로 돌아감</a:t>
            </a:r>
            <a:endParaRPr lang="ko-KR" altLang="en-US" sz="1600" dirty="0">
              <a:ln>
                <a:solidFill>
                  <a:schemeClr val="tx1">
                    <a:alpha val="15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43212" y="5315936"/>
            <a:ext cx="35205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▶ </a:t>
            </a:r>
            <a:r>
              <a:rPr lang="ko-KR" altLang="en-US" sz="16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정지 </a:t>
            </a:r>
            <a:r>
              <a:rPr lang="en-US" altLang="ko-KR" sz="16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– </a:t>
            </a:r>
            <a:r>
              <a:rPr lang="ko-KR" altLang="en-US" sz="1600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랜덤으로 돌아가던 글자가 멈춤</a:t>
            </a:r>
            <a:endParaRPr lang="ko-KR" altLang="en-US" sz="1600" dirty="0">
              <a:ln>
                <a:solidFill>
                  <a:schemeClr val="tx1">
                    <a:alpha val="15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553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</TotalTime>
  <Words>277</Words>
  <Application>Microsoft Office PowerPoint</Application>
  <PresentationFormat>와이드스크린</PresentationFormat>
  <Paragraphs>103</Paragraphs>
  <Slides>22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KoPub돋움체 Medium</vt:lpstr>
      <vt:lpstr>a옛날사진관4</vt:lpstr>
      <vt:lpstr>a옛날사진관3</vt:lpstr>
      <vt:lpstr>맑은 고딕</vt:lpstr>
      <vt:lpstr>a옛날사진관5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박현조</dc:creator>
  <cp:lastModifiedBy>임 재영</cp:lastModifiedBy>
  <cp:revision>64</cp:revision>
  <dcterms:created xsi:type="dcterms:W3CDTF">2017-06-07T15:59:31Z</dcterms:created>
  <dcterms:modified xsi:type="dcterms:W3CDTF">2018-12-02T15:33:32Z</dcterms:modified>
</cp:coreProperties>
</file>